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9" r:id="rId10"/>
    <p:sldId id="264" r:id="rId11"/>
    <p:sldId id="265" r:id="rId12"/>
    <p:sldId id="270" r:id="rId13"/>
    <p:sldId id="267" r:id="rId14"/>
    <p:sldId id="268" r:id="rId15"/>
    <p:sldId id="271" r:id="rId16"/>
    <p:sldId id="272" r:id="rId17"/>
    <p:sldId id="273" r:id="rId18"/>
    <p:sldId id="274" r:id="rId19"/>
    <p:sldId id="275" r:id="rId20"/>
    <p:sldId id="276" r:id="rId21"/>
    <p:sldId id="277" r:id="rId22"/>
    <p:sldId id="278"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21" d="100"/>
          <a:sy n="121" d="100"/>
        </p:scale>
        <p:origin x="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87AB-B992-F47A-550B-9E4234A8C5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BFDA0C-7BD2-26A4-9AF0-87A114E23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23BB1B-2440-C0D2-576D-94DD8A0166B9}"/>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5" name="Footer Placeholder 4">
            <a:extLst>
              <a:ext uri="{FF2B5EF4-FFF2-40B4-BE49-F238E27FC236}">
                <a16:creationId xmlns:a16="http://schemas.microsoft.com/office/drawing/2014/main" id="{EF895AD4-5C3D-10B4-DE66-F99B7EB8F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250C0-FE68-52F1-CD5B-38C11B9C2FE4}"/>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119076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6D0E-746F-531D-64EB-F6C75CE6F8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B0D163-3FCD-2E44-B8DE-2EF803CE59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A55A6-67A6-F307-2DEF-9EA82F9BC62F}"/>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5" name="Footer Placeholder 4">
            <a:extLst>
              <a:ext uri="{FF2B5EF4-FFF2-40B4-BE49-F238E27FC236}">
                <a16:creationId xmlns:a16="http://schemas.microsoft.com/office/drawing/2014/main" id="{8AC97F23-1BDF-2897-9676-20705D38B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94E40-CD02-7796-24AB-E0E8110A57C5}"/>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340388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C3CED-7EBB-16D8-89E4-9D06461BBE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7C057-B887-A2EA-0B2C-78D2DAB20B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CFABF-ED8D-C7E4-6354-D364EE0F959D}"/>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5" name="Footer Placeholder 4">
            <a:extLst>
              <a:ext uri="{FF2B5EF4-FFF2-40B4-BE49-F238E27FC236}">
                <a16:creationId xmlns:a16="http://schemas.microsoft.com/office/drawing/2014/main" id="{D63019E0-5E19-371D-F14F-B32350F55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D9DB4-8909-1BC8-5ECD-811F691240E8}"/>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3747044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3367-ADE2-EA38-B1F9-5F83A4CFE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DFE422-79E5-748E-B864-7CAFDDA9F9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0E701-083D-13A2-A14F-35148A3126CC}"/>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5" name="Footer Placeholder 4">
            <a:extLst>
              <a:ext uri="{FF2B5EF4-FFF2-40B4-BE49-F238E27FC236}">
                <a16:creationId xmlns:a16="http://schemas.microsoft.com/office/drawing/2014/main" id="{383359AA-9EF9-3B46-9B11-E545A51A7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CA08-B4F5-94D5-9F49-5FC4A2306A2D}"/>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301762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4D07-8C37-FD5B-7E75-1D4684762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DE77C0-B494-F936-A4E6-644192780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7849F3-DF88-AD9D-D591-0D43296B3ED9}"/>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5" name="Footer Placeholder 4">
            <a:extLst>
              <a:ext uri="{FF2B5EF4-FFF2-40B4-BE49-F238E27FC236}">
                <a16:creationId xmlns:a16="http://schemas.microsoft.com/office/drawing/2014/main" id="{4AA0EBD2-7FA9-32F7-85F0-AC515C1F7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E6982-1D65-5238-0A14-C03F2B865DAC}"/>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322479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AAF8-99F5-CA5D-BC48-81C915C7D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66D4E-B4E0-957A-BC9B-34FA634BFE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125363-074C-9BFA-DFE3-B270C3DC6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C9F14-B8F3-793F-E92D-9BD29FBD5BEF}"/>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6" name="Footer Placeholder 5">
            <a:extLst>
              <a:ext uri="{FF2B5EF4-FFF2-40B4-BE49-F238E27FC236}">
                <a16:creationId xmlns:a16="http://schemas.microsoft.com/office/drawing/2014/main" id="{09A68960-79D9-BDF3-D4C5-39FCF6EB8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0B15D-AC69-82DD-0A49-B5CF52C85C43}"/>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374504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74C0-914B-67A1-1C93-841AD82565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BDB3C0-0FDD-7DCA-68E0-458D300B7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647EED-332B-9F43-82E4-2501E64C1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701D7-E36F-F259-2A1C-61F245ECC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92CC9-70D9-6545-159B-DFED61AB0C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E7D968-E804-B37A-4F54-4E2DC189FDE0}"/>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8" name="Footer Placeholder 7">
            <a:extLst>
              <a:ext uri="{FF2B5EF4-FFF2-40B4-BE49-F238E27FC236}">
                <a16:creationId xmlns:a16="http://schemas.microsoft.com/office/drawing/2014/main" id="{025262A1-068C-5E1F-22EF-6992EBBD1C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45D9BF-E546-79FB-9DF0-F6FC3C268701}"/>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278277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6197-8884-E104-E81F-6C7095B25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F6664-8FB7-4BAC-A410-6CC5C945A2C1}"/>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4" name="Footer Placeholder 3">
            <a:extLst>
              <a:ext uri="{FF2B5EF4-FFF2-40B4-BE49-F238E27FC236}">
                <a16:creationId xmlns:a16="http://schemas.microsoft.com/office/drawing/2014/main" id="{6A335F49-C9B3-A616-7CE7-B887B3B8B0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B2CE3A-1E95-9EBC-0FDC-E4ACE00DFE63}"/>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142743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66692-4836-864C-230A-81A94623CE25}"/>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3" name="Footer Placeholder 2">
            <a:extLst>
              <a:ext uri="{FF2B5EF4-FFF2-40B4-BE49-F238E27FC236}">
                <a16:creationId xmlns:a16="http://schemas.microsoft.com/office/drawing/2014/main" id="{556F27E8-DBCE-9FB0-2D36-4D6114DB3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A11BD-A568-21B1-D24C-60F37E53FF6A}"/>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122292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1401-68E5-F8F0-0E05-FA7281A93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1303B-A131-7F97-0D8C-A69C8FD16E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D052DB-E911-3405-F7FF-565D9B00B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24B416-E42C-F897-D818-4BF3643A7DDB}"/>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6" name="Footer Placeholder 5">
            <a:extLst>
              <a:ext uri="{FF2B5EF4-FFF2-40B4-BE49-F238E27FC236}">
                <a16:creationId xmlns:a16="http://schemas.microsoft.com/office/drawing/2014/main" id="{172DA8DF-747A-2346-F4B1-C7931E92EC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90B61-4B01-C47F-578E-0F759F22C5E1}"/>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240019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E57F-6BDD-FB1D-A5C5-A8A36415A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ED0F9-5E34-73F9-CA46-8BC5B691D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D1B1C0-A934-B5B6-4AC4-19C7950C5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D8BEC-45F6-BDBF-1C7B-FFF9C01E5A26}"/>
              </a:ext>
            </a:extLst>
          </p:cNvPr>
          <p:cNvSpPr>
            <a:spLocks noGrp="1"/>
          </p:cNvSpPr>
          <p:nvPr>
            <p:ph type="dt" sz="half" idx="10"/>
          </p:nvPr>
        </p:nvSpPr>
        <p:spPr/>
        <p:txBody>
          <a:bodyPr/>
          <a:lstStyle/>
          <a:p>
            <a:fld id="{51FE1CCF-1899-1444-9C94-079871A06463}" type="datetimeFigureOut">
              <a:rPr lang="en-US" smtClean="0"/>
              <a:t>9/26/23</a:t>
            </a:fld>
            <a:endParaRPr lang="en-US"/>
          </a:p>
        </p:txBody>
      </p:sp>
      <p:sp>
        <p:nvSpPr>
          <p:cNvPr id="6" name="Footer Placeholder 5">
            <a:extLst>
              <a:ext uri="{FF2B5EF4-FFF2-40B4-BE49-F238E27FC236}">
                <a16:creationId xmlns:a16="http://schemas.microsoft.com/office/drawing/2014/main" id="{40B7D0CF-DE24-56A6-6AD9-4CD92FD0C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B07E0-548D-2739-1D51-D27419D22CA1}"/>
              </a:ext>
            </a:extLst>
          </p:cNvPr>
          <p:cNvSpPr>
            <a:spLocks noGrp="1"/>
          </p:cNvSpPr>
          <p:nvPr>
            <p:ph type="sldNum" sz="quarter" idx="12"/>
          </p:nvPr>
        </p:nvSpPr>
        <p:spPr/>
        <p:txBody>
          <a:bodyPr/>
          <a:lstStyle/>
          <a:p>
            <a:fld id="{E88809F7-5EA2-0543-96EE-1EE2B6343F41}" type="slidenum">
              <a:rPr lang="en-US" smtClean="0"/>
              <a:t>‹#›</a:t>
            </a:fld>
            <a:endParaRPr lang="en-US"/>
          </a:p>
        </p:txBody>
      </p:sp>
    </p:spTree>
    <p:extLst>
      <p:ext uri="{BB962C8B-B14F-4D97-AF65-F5344CB8AC3E}">
        <p14:creationId xmlns:p14="http://schemas.microsoft.com/office/powerpoint/2010/main" val="45970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92B3D-3969-00AA-7442-284B0890E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87547F-49AE-9AA5-8E53-228995F2A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2B3A0-2F18-2538-8E9F-E4EBBCE2B9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E1CCF-1899-1444-9C94-079871A06463}" type="datetimeFigureOut">
              <a:rPr lang="en-US" smtClean="0"/>
              <a:t>9/26/23</a:t>
            </a:fld>
            <a:endParaRPr lang="en-US"/>
          </a:p>
        </p:txBody>
      </p:sp>
      <p:sp>
        <p:nvSpPr>
          <p:cNvPr id="5" name="Footer Placeholder 4">
            <a:extLst>
              <a:ext uri="{FF2B5EF4-FFF2-40B4-BE49-F238E27FC236}">
                <a16:creationId xmlns:a16="http://schemas.microsoft.com/office/drawing/2014/main" id="{4FCBA766-0637-4F32-82D5-E3CFAE824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95BE23-7BBC-91C0-44D4-13FC4E2F0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809F7-5EA2-0543-96EE-1EE2B6343F41}" type="slidenum">
              <a:rPr lang="en-US" smtClean="0"/>
              <a:t>‹#›</a:t>
            </a:fld>
            <a:endParaRPr lang="en-US"/>
          </a:p>
        </p:txBody>
      </p:sp>
    </p:spTree>
    <p:extLst>
      <p:ext uri="{BB962C8B-B14F-4D97-AF65-F5344CB8AC3E}">
        <p14:creationId xmlns:p14="http://schemas.microsoft.com/office/powerpoint/2010/main" val="77812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CCF8CD-4A03-935C-A31A-A69813CAFDD3}"/>
              </a:ext>
            </a:extLst>
          </p:cNvPr>
          <p:cNvSpPr txBox="1"/>
          <p:nvPr/>
        </p:nvSpPr>
        <p:spPr>
          <a:xfrm>
            <a:off x="941379" y="509687"/>
            <a:ext cx="10886303" cy="584775"/>
          </a:xfrm>
          <a:prstGeom prst="rect">
            <a:avLst/>
          </a:prstGeom>
          <a:noFill/>
        </p:spPr>
        <p:txBody>
          <a:bodyPr wrap="square" rtlCol="0">
            <a:spAutoFit/>
          </a:bodyPr>
          <a:lstStyle/>
          <a:p>
            <a:r>
              <a:rPr lang="en-US" sz="3200" b="1" dirty="0"/>
              <a:t>What Does  </a:t>
            </a:r>
            <a:r>
              <a:rPr lang="en-US" sz="3200" b="1" i="1" dirty="0"/>
              <a:t>L E A D E R S H I P  </a:t>
            </a:r>
            <a:r>
              <a:rPr lang="en-US" sz="3200" b="1" dirty="0"/>
              <a:t>Mean to Graduate Students?</a:t>
            </a:r>
          </a:p>
        </p:txBody>
      </p:sp>
      <p:pic>
        <p:nvPicPr>
          <p:cNvPr id="2" name="566d9c20-dc58-47ba-b566-94aaaa5a6798_clean_video_s3_key">
            <a:hlinkClick r:id="" action="ppaction://media"/>
            <a:extLst>
              <a:ext uri="{FF2B5EF4-FFF2-40B4-BE49-F238E27FC236}">
                <a16:creationId xmlns:a16="http://schemas.microsoft.com/office/drawing/2014/main" id="{6EF6163E-67E0-9E30-2F55-03169FA92E7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15723"/>
          <a:stretch/>
        </p:blipFill>
        <p:spPr>
          <a:xfrm>
            <a:off x="0" y="1720475"/>
            <a:ext cx="12192000" cy="5137525"/>
          </a:xfrm>
          <a:prstGeom prst="rect">
            <a:avLst/>
          </a:prstGeom>
        </p:spPr>
      </p:pic>
    </p:spTree>
    <p:extLst>
      <p:ext uri="{BB962C8B-B14F-4D97-AF65-F5344CB8AC3E}">
        <p14:creationId xmlns:p14="http://schemas.microsoft.com/office/powerpoint/2010/main" val="9207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futuristic cityscape showcasing advanced technology and sustainable solutions, medium: photography, style: inspired by the visionary concepts of Elon Musk, lighting: twilight with neon highlights, colors: cool blues and neon greens, composition: captured with a Nikon D850, Nikkor 50mm f/1.4 lens, resolution: 45.7 megapixels, ISO sensitivity: 64, shutter speed: 1/60 second, emphasizing the harmony between nature and innovation">
            <a:extLst>
              <a:ext uri="{FF2B5EF4-FFF2-40B4-BE49-F238E27FC236}">
                <a16:creationId xmlns:a16="http://schemas.microsoft.com/office/drawing/2014/main" id="{AE574D5B-E642-77AE-FE74-2A0D362AD8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34"/>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05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82A44A-F1E2-4DE1-BD50-E539E6929EF5}"/>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I - Innovation</a:t>
            </a:r>
            <a:r>
              <a:rPr lang="en-US" sz="2200" i="1" dirty="0">
                <a:effectLst/>
              </a:rPr>
              <a:t>: Embracing new ideas and driving change to achieve better outcomes</a:t>
            </a:r>
          </a:p>
        </p:txBody>
      </p:sp>
      <p:sp>
        <p:nvSpPr>
          <p:cNvPr id="5" name="TextBox 4">
            <a:extLst>
              <a:ext uri="{FF2B5EF4-FFF2-40B4-BE49-F238E27FC236}">
                <a16:creationId xmlns:a16="http://schemas.microsoft.com/office/drawing/2014/main" id="{2B5995AB-6196-9F41-DAA9-485F4DA8228A}"/>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D E R S H </a:t>
            </a:r>
            <a:r>
              <a:rPr lang="en-US" sz="3000" b="1" i="1" dirty="0">
                <a:latin typeface="+mj-lt"/>
                <a:ea typeface="+mj-ea"/>
                <a:cs typeface="+mj-cs"/>
              </a:rPr>
              <a:t>I</a:t>
            </a:r>
            <a:r>
              <a:rPr lang="en-US" sz="3000" b="1" i="1" dirty="0">
                <a:solidFill>
                  <a:schemeClr val="bg1">
                    <a:lumMod val="85000"/>
                  </a:schemeClr>
                </a:solidFill>
                <a:latin typeface="+mj-lt"/>
                <a:ea typeface="+mj-ea"/>
                <a:cs typeface="+mj-cs"/>
              </a:rPr>
              <a:t> P</a:t>
            </a:r>
          </a:p>
        </p:txBody>
      </p:sp>
    </p:spTree>
    <p:extLst>
      <p:ext uri="{BB962C8B-B14F-4D97-AF65-F5344CB8AC3E}">
        <p14:creationId xmlns:p14="http://schemas.microsoft.com/office/powerpoint/2010/main" val="2612427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B89ACCE5-5300-235F-AA18-9B4D727BE8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00" b="13135"/>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308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7482F8-3C56-E194-56EF-F1CCC6818389}"/>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P</a:t>
            </a:r>
            <a:r>
              <a:rPr lang="en-US" sz="2200" i="1" dirty="0">
                <a:effectLst/>
              </a:rPr>
              <a:t> - </a:t>
            </a:r>
            <a:r>
              <a:rPr lang="en-US" sz="2200" b="1" i="1" dirty="0">
                <a:effectLst/>
              </a:rPr>
              <a:t>Patience/Persistence</a:t>
            </a:r>
            <a:r>
              <a:rPr lang="en-US" sz="2200" i="1" dirty="0">
                <a:effectLst/>
              </a:rPr>
              <a:t>: Waiting for the right opportunities and allowing team members the time they need to grow and learn</a:t>
            </a:r>
          </a:p>
        </p:txBody>
      </p:sp>
      <p:sp>
        <p:nvSpPr>
          <p:cNvPr id="5" name="TextBox 4">
            <a:extLst>
              <a:ext uri="{FF2B5EF4-FFF2-40B4-BE49-F238E27FC236}">
                <a16:creationId xmlns:a16="http://schemas.microsoft.com/office/drawing/2014/main" id="{D9B60929-5FA2-9329-4A4C-E653FA24F5A8}"/>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D E R S H I </a:t>
            </a:r>
            <a:r>
              <a:rPr lang="en-US" sz="3000" b="1" i="1" dirty="0">
                <a:latin typeface="+mj-lt"/>
                <a:ea typeface="+mj-ea"/>
                <a:cs typeface="+mj-cs"/>
              </a:rPr>
              <a:t>P</a:t>
            </a:r>
          </a:p>
        </p:txBody>
      </p:sp>
    </p:spTree>
    <p:extLst>
      <p:ext uri="{BB962C8B-B14F-4D97-AF65-F5344CB8AC3E}">
        <p14:creationId xmlns:p14="http://schemas.microsoft.com/office/powerpoint/2010/main" val="207832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CCF8CD-4A03-935C-A31A-A69813CAFDD3}"/>
              </a:ext>
            </a:extLst>
          </p:cNvPr>
          <p:cNvSpPr txBox="1"/>
          <p:nvPr/>
        </p:nvSpPr>
        <p:spPr>
          <a:xfrm>
            <a:off x="175125" y="542985"/>
            <a:ext cx="11841750" cy="584775"/>
          </a:xfrm>
          <a:prstGeom prst="rect">
            <a:avLst/>
          </a:prstGeom>
          <a:noFill/>
        </p:spPr>
        <p:txBody>
          <a:bodyPr wrap="square" rtlCol="0">
            <a:spAutoFit/>
          </a:bodyPr>
          <a:lstStyle/>
          <a:p>
            <a:r>
              <a:rPr lang="en-US" sz="3200" b="1" dirty="0"/>
              <a:t>We Should Avoid Flawed </a:t>
            </a:r>
            <a:r>
              <a:rPr lang="en-US" sz="3200" b="1" i="1" dirty="0"/>
              <a:t>M A N A G E M E N T</a:t>
            </a:r>
            <a:r>
              <a:rPr lang="en-US" sz="3200" b="1" dirty="0"/>
              <a:t> in Leadership Training</a:t>
            </a:r>
          </a:p>
        </p:txBody>
      </p:sp>
      <p:pic>
        <p:nvPicPr>
          <p:cNvPr id="2" name="9b6b255c-a2ea-4a16-b7db-5dacf4032916_clean_video_s3_key">
            <a:hlinkClick r:id="" action="ppaction://media"/>
            <a:extLst>
              <a:ext uri="{FF2B5EF4-FFF2-40B4-BE49-F238E27FC236}">
                <a16:creationId xmlns:a16="http://schemas.microsoft.com/office/drawing/2014/main" id="{650F8EC7-E756-1C8E-5993-516B578D51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13500"/>
          <a:stretch/>
        </p:blipFill>
        <p:spPr>
          <a:xfrm>
            <a:off x="0" y="1584960"/>
            <a:ext cx="12192000" cy="5273040"/>
          </a:xfrm>
          <a:prstGeom prst="rect">
            <a:avLst/>
          </a:prstGeom>
        </p:spPr>
      </p:pic>
    </p:spTree>
    <p:extLst>
      <p:ext uri="{BB962C8B-B14F-4D97-AF65-F5344CB8AC3E}">
        <p14:creationId xmlns:p14="http://schemas.microsoft.com/office/powerpoint/2010/main" val="22792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BC7BBF-B178-0C48-48DE-69931C2B86DB}"/>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latin typeface="+mj-lt"/>
                <a:ea typeface="+mj-ea"/>
                <a:cs typeface="+mj-cs"/>
              </a:rPr>
              <a:t>M </a:t>
            </a:r>
            <a:r>
              <a:rPr lang="en-US" sz="2600" b="1" i="1" dirty="0">
                <a:solidFill>
                  <a:schemeClr val="bg1">
                    <a:lumMod val="85000"/>
                  </a:schemeClr>
                </a:solidFill>
                <a:latin typeface="+mj-lt"/>
                <a:ea typeface="+mj-ea"/>
                <a:cs typeface="+mj-cs"/>
              </a:rPr>
              <a:t>A N A G E M E N T</a:t>
            </a:r>
            <a:endParaRPr lang="en-US" sz="2600" b="1" dirty="0">
              <a:solidFill>
                <a:schemeClr val="bg1">
                  <a:lumMod val="85000"/>
                </a:schemeClr>
              </a:solidFill>
              <a:latin typeface="+mj-lt"/>
              <a:ea typeface="+mj-ea"/>
              <a:cs typeface="+mj-cs"/>
            </a:endParaRPr>
          </a:p>
        </p:txBody>
      </p:sp>
      <p:pic>
        <p:nvPicPr>
          <p:cNvPr id="1026" name="Picture 2" descr="A maze made of tall office cubicles, medium: hyper-realistic photography, style: evoking the confusion and chaos of a scene from &quot;Inception&quot; or &quot;The Maze Runner&quot;, lighting: stark contrasts between light and shadow, creating a sense of disorientation, colors: cold blues and grays, composition: shot with a Canon EOS 5D Mark IV DSLR camera, EF 50mm f/1.8 STM lens, resolution 30.4 megapixels, ISO sensitivity: 200, shutter speed 1/60 second, capturing employees trying to navigate their way, symbolizing the lack of clear direction from leadership.">
            <a:extLst>
              <a:ext uri="{FF2B5EF4-FFF2-40B4-BE49-F238E27FC236}">
                <a16:creationId xmlns:a16="http://schemas.microsoft.com/office/drawing/2014/main" id="{6091EFDD-30AB-7A7C-7400-1BD1758AC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36" b="12099"/>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1552A3-967D-4694-2672-7A2135482ED8}"/>
              </a:ext>
            </a:extLst>
          </p:cNvPr>
          <p:cNvSpPr txBox="1"/>
          <p:nvPr/>
        </p:nvSpPr>
        <p:spPr>
          <a:xfrm>
            <a:off x="4654294" y="4777739"/>
            <a:ext cx="7185880"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M</a:t>
            </a:r>
            <a:r>
              <a:rPr lang="en-US" sz="2200" i="1" dirty="0">
                <a:effectLst/>
              </a:rPr>
              <a:t>isdirection - When leaders fail to provide clear guidance or shift goals without proper communication</a:t>
            </a:r>
          </a:p>
        </p:txBody>
      </p:sp>
    </p:spTree>
    <p:extLst>
      <p:ext uri="{BB962C8B-B14F-4D97-AF65-F5344CB8AC3E}">
        <p14:creationId xmlns:p14="http://schemas.microsoft.com/office/powerpoint/2010/main" val="518760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 shattered mirror on the floor, reflecting a proud individual refusing to acknowledge the cracks. Medium: Photography. Style: Reminiscent of the surreal works of Salvador Dali, blending reality with metaphorical elements. Lighting: Soft overhead lighting, casting a gentle glow on the broken shards. Colors: Monochromatic palette with shades of white, black, and grays. Composition: Captured with a Nikon D850 DSLR camera, using a NIKKOR 50mm f/1.4G lens. Resolution: 16K, emphasizing the sharp edges of the broken glass and the defiant expression of the reflected individual. Settings: f/4, ISO 200, shutter speed 1/60, with a shallow depth-of-field focusing on the central shard.">
            <a:extLst>
              <a:ext uri="{FF2B5EF4-FFF2-40B4-BE49-F238E27FC236}">
                <a16:creationId xmlns:a16="http://schemas.microsoft.com/office/drawing/2014/main" id="{19EF98F8-3200-52D8-8571-14549384A825}"/>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9222" b="14013"/>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484170-488F-AE0A-AC19-069AC845DC23}"/>
              </a:ext>
            </a:extLst>
          </p:cNvPr>
          <p:cNvSpPr txBox="1"/>
          <p:nvPr/>
        </p:nvSpPr>
        <p:spPr>
          <a:xfrm>
            <a:off x="4654294" y="4777739"/>
            <a:ext cx="714146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A</a:t>
            </a:r>
            <a:r>
              <a:rPr lang="en-US" sz="2200" i="1" dirty="0">
                <a:effectLst/>
              </a:rPr>
              <a:t>rrogance - Overconfidence and a refusal to admit mistakes or seek feedback.</a:t>
            </a:r>
          </a:p>
        </p:txBody>
      </p:sp>
      <p:sp>
        <p:nvSpPr>
          <p:cNvPr id="9" name="TextBox 8">
            <a:extLst>
              <a:ext uri="{FF2B5EF4-FFF2-40B4-BE49-F238E27FC236}">
                <a16:creationId xmlns:a16="http://schemas.microsoft.com/office/drawing/2014/main" id="{63CAC134-6A7A-00EF-D173-AF4912516C39}"/>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t>
            </a:r>
            <a:r>
              <a:rPr lang="en-US" sz="2600" b="1" i="1" dirty="0">
                <a:latin typeface="+mj-lt"/>
                <a:ea typeface="+mj-ea"/>
                <a:cs typeface="+mj-cs"/>
              </a:rPr>
              <a:t>A</a:t>
            </a:r>
            <a:r>
              <a:rPr lang="en-US" sz="2600" b="1" i="1" dirty="0">
                <a:solidFill>
                  <a:schemeClr val="bg1">
                    <a:lumMod val="85000"/>
                  </a:schemeClr>
                </a:solidFill>
                <a:latin typeface="+mj-lt"/>
                <a:ea typeface="+mj-ea"/>
                <a:cs typeface="+mj-cs"/>
              </a:rPr>
              <a:t> N A G E M E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899959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4E8CC5F1-F141-9F3A-78CB-65A6F590ED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03" b="7032"/>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308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2CA361-EFD9-A738-6552-8EC24F749645}"/>
              </a:ext>
            </a:extLst>
          </p:cNvPr>
          <p:cNvSpPr txBox="1"/>
          <p:nvPr/>
        </p:nvSpPr>
        <p:spPr>
          <a:xfrm>
            <a:off x="4654294" y="4777739"/>
            <a:ext cx="728073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N</a:t>
            </a:r>
            <a:r>
              <a:rPr lang="en-US" sz="2200" i="1" dirty="0">
                <a:effectLst/>
              </a:rPr>
              <a:t>eglect - Ignoring team needs or overlooking the well-being of team members.</a:t>
            </a:r>
          </a:p>
        </p:txBody>
      </p:sp>
      <p:sp>
        <p:nvSpPr>
          <p:cNvPr id="5" name="TextBox 4">
            <a:extLst>
              <a:ext uri="{FF2B5EF4-FFF2-40B4-BE49-F238E27FC236}">
                <a16:creationId xmlns:a16="http://schemas.microsoft.com/office/drawing/2014/main" id="{1DB90449-DBA1-FEC8-A94E-5A6DB1B58550}"/>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a:t>
            </a:r>
            <a:r>
              <a:rPr lang="en-US" sz="2600" b="1" i="1" dirty="0">
                <a:latin typeface="+mj-lt"/>
                <a:ea typeface="+mj-ea"/>
                <a:cs typeface="+mj-cs"/>
              </a:rPr>
              <a:t>N</a:t>
            </a:r>
            <a:r>
              <a:rPr lang="en-US" sz="2600" b="1" i="1" dirty="0">
                <a:solidFill>
                  <a:schemeClr val="bg1">
                    <a:lumMod val="85000"/>
                  </a:schemeClr>
                </a:solidFill>
                <a:latin typeface="+mj-lt"/>
                <a:ea typeface="+mj-ea"/>
                <a:cs typeface="+mj-cs"/>
              </a:rPr>
              <a:t> A G E M E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122923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D8B0DC9F-1922-94B4-E7E4-4DDAA3887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49" b="13285"/>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C7BE4B-D653-26DA-752E-AF29DC8413F7}"/>
              </a:ext>
            </a:extLst>
          </p:cNvPr>
          <p:cNvSpPr txBox="1"/>
          <p:nvPr/>
        </p:nvSpPr>
        <p:spPr>
          <a:xfrm>
            <a:off x="4654294" y="4777739"/>
            <a:ext cx="7290584"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A</a:t>
            </a:r>
            <a:r>
              <a:rPr lang="en-US" sz="2200" i="1" dirty="0">
                <a:effectLst/>
              </a:rPr>
              <a:t>pathy - Lack of passion or interest in the work or in the growth of the team members</a:t>
            </a:r>
          </a:p>
        </p:txBody>
      </p:sp>
      <p:sp>
        <p:nvSpPr>
          <p:cNvPr id="6" name="TextBox 5">
            <a:extLst>
              <a:ext uri="{FF2B5EF4-FFF2-40B4-BE49-F238E27FC236}">
                <a16:creationId xmlns:a16="http://schemas.microsoft.com/office/drawing/2014/main" id="{CB22AADC-3F48-D222-B37A-B3A9797A5D28}"/>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t>
            </a:r>
            <a:r>
              <a:rPr lang="en-US" sz="2600" b="1" i="1" dirty="0">
                <a:latin typeface="+mj-lt"/>
                <a:ea typeface="+mj-ea"/>
                <a:cs typeface="+mj-cs"/>
              </a:rPr>
              <a:t>A</a:t>
            </a:r>
            <a:r>
              <a:rPr lang="en-US" sz="2600" b="1" i="1" dirty="0">
                <a:solidFill>
                  <a:schemeClr val="bg1">
                    <a:lumMod val="85000"/>
                  </a:schemeClr>
                </a:solidFill>
                <a:latin typeface="+mj-lt"/>
                <a:ea typeface="+mj-ea"/>
                <a:cs typeface="+mj-cs"/>
              </a:rPr>
              <a:t> G E M E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2771302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406BCAC6-BB07-D32A-7989-7F2BB23048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857" b="24754"/>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512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297047-A7E5-35CB-42C3-8230674547DB}"/>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G</a:t>
            </a:r>
            <a:r>
              <a:rPr lang="en-US" sz="2200" i="1" dirty="0">
                <a:effectLst/>
              </a:rPr>
              <a:t>reed - Prioritizing self-interest over the good of the team or organization</a:t>
            </a:r>
          </a:p>
        </p:txBody>
      </p:sp>
      <p:sp>
        <p:nvSpPr>
          <p:cNvPr id="5" name="TextBox 4">
            <a:extLst>
              <a:ext uri="{FF2B5EF4-FFF2-40B4-BE49-F238E27FC236}">
                <a16:creationId xmlns:a16="http://schemas.microsoft.com/office/drawing/2014/main" id="{6A4E76AA-8C91-B92B-F558-1B6C4D601736}"/>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 </a:t>
            </a:r>
            <a:r>
              <a:rPr lang="en-US" sz="2600" b="1" i="1" dirty="0">
                <a:latin typeface="+mj-lt"/>
                <a:ea typeface="+mj-ea"/>
                <a:cs typeface="+mj-cs"/>
              </a:rPr>
              <a:t>G</a:t>
            </a:r>
            <a:r>
              <a:rPr lang="en-US" sz="2600" b="1" i="1" dirty="0">
                <a:solidFill>
                  <a:schemeClr val="bg1">
                    <a:lumMod val="85000"/>
                  </a:schemeClr>
                </a:solidFill>
                <a:latin typeface="+mj-lt"/>
                <a:ea typeface="+mj-ea"/>
                <a:cs typeface="+mj-cs"/>
              </a:rPr>
              <a:t> E M E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355937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playground scene with children playing, but one child is isolated, standing outside a circle formed by others, representing exclusion. Medium: Photography. Style: Poignant and evocative, drawing inspiration from the candid shots of Henri Cartier-Bresson. Lighting: Soft, evening golden hour light casting long shadows. Colors: Warm and earthy palette with the isolated child in cooler tones. Composition: Canon EOS 5D Mark IV DSLR camera, EF 85mm f/1.8 USM lens, Resolution 30.4 megapixels, ISO sensitivity: 200, Shutter speed 1/160 second, with a shallow depth-of-field focusing on the isolated child.">
            <a:extLst>
              <a:ext uri="{FF2B5EF4-FFF2-40B4-BE49-F238E27FC236}">
                <a16:creationId xmlns:a16="http://schemas.microsoft.com/office/drawing/2014/main" id="{5CD8133C-4BED-EA2F-BE76-01CA321FBAC6}"/>
              </a:ext>
            </a:extLst>
          </p:cNvPr>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t="20645" b="12590"/>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615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4B6ED6-8513-8417-221C-812264EB52DA}"/>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E</a:t>
            </a:r>
            <a:r>
              <a:rPr lang="en-US" sz="2200" i="1" dirty="0">
                <a:effectLst/>
              </a:rPr>
              <a:t>xclusivity - Favoritism or not giving equal opportunities to all team members.</a:t>
            </a:r>
          </a:p>
        </p:txBody>
      </p:sp>
      <p:sp>
        <p:nvSpPr>
          <p:cNvPr id="5" name="TextBox 4">
            <a:extLst>
              <a:ext uri="{FF2B5EF4-FFF2-40B4-BE49-F238E27FC236}">
                <a16:creationId xmlns:a16="http://schemas.microsoft.com/office/drawing/2014/main" id="{2EB8C973-4694-52A8-8750-04D0C4EF5AEC}"/>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 G </a:t>
            </a:r>
            <a:r>
              <a:rPr lang="en-US" sz="2600" b="1" i="1" dirty="0">
                <a:latin typeface="+mj-lt"/>
                <a:ea typeface="+mj-ea"/>
                <a:cs typeface="+mj-cs"/>
              </a:rPr>
              <a:t>E</a:t>
            </a:r>
            <a:r>
              <a:rPr lang="en-US" sz="2600" b="1" i="1" dirty="0">
                <a:solidFill>
                  <a:schemeClr val="bg1">
                    <a:lumMod val="85000"/>
                  </a:schemeClr>
                </a:solidFill>
                <a:latin typeface="+mj-lt"/>
                <a:ea typeface="+mj-ea"/>
                <a:cs typeface="+mj-cs"/>
              </a:rPr>
              <a:t> M E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1556085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Group of business people and software developers working as a team in office">
            <a:extLst>
              <a:ext uri="{FF2B5EF4-FFF2-40B4-BE49-F238E27FC236}">
                <a16:creationId xmlns:a16="http://schemas.microsoft.com/office/drawing/2014/main" id="{97376220-05F6-A17E-2A87-345952AA88E7}"/>
              </a:ext>
            </a:extLst>
          </p:cNvPr>
          <p:cNvPicPr>
            <a:picLocks noChangeAspect="1" noChangeArrowheads="1"/>
          </p:cNvPicPr>
          <p:nvPr/>
        </p:nvPicPr>
        <p:blipFill rotWithShape="1">
          <a:blip r:embed="rId2">
            <a:alphaModFix/>
            <a:duotone>
              <a:prstClr val="black"/>
              <a:schemeClr val="accent2">
                <a:tint val="45000"/>
                <a:satMod val="400000"/>
              </a:schemeClr>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t="17727" b="44885"/>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254123-C066-3BD9-DEAA-7C167F45361F}"/>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M</a:t>
            </a:r>
            <a:r>
              <a:rPr lang="en-US" sz="2200" i="1" dirty="0">
                <a:effectLst/>
              </a:rPr>
              <a:t>icro-management - Over-controlling team members and not trusting them to perform their tasks independently</a:t>
            </a:r>
          </a:p>
        </p:txBody>
      </p:sp>
      <p:sp>
        <p:nvSpPr>
          <p:cNvPr id="6" name="TextBox 5">
            <a:extLst>
              <a:ext uri="{FF2B5EF4-FFF2-40B4-BE49-F238E27FC236}">
                <a16:creationId xmlns:a16="http://schemas.microsoft.com/office/drawing/2014/main" id="{17E43AE9-724A-96A6-4523-CD6197CCEF8C}"/>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 G E </a:t>
            </a:r>
            <a:r>
              <a:rPr lang="en-US" sz="2600" b="1" i="1" dirty="0">
                <a:latin typeface="+mj-lt"/>
                <a:ea typeface="+mj-ea"/>
                <a:cs typeface="+mj-cs"/>
              </a:rPr>
              <a:t>M</a:t>
            </a:r>
            <a:r>
              <a:rPr lang="en-US" sz="2600" b="1" i="1" dirty="0">
                <a:solidFill>
                  <a:schemeClr val="bg1">
                    <a:lumMod val="85000"/>
                  </a:schemeClr>
                </a:solidFill>
                <a:latin typeface="+mj-lt"/>
                <a:ea typeface="+mj-ea"/>
                <a:cs typeface="+mj-cs"/>
              </a:rPr>
              <a:t> E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1338755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6" name="Rectangle 1075">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6DC031-36E7-76A2-10A0-6D71C8497FF0}"/>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latin typeface="+mj-lt"/>
                <a:ea typeface="+mj-ea"/>
                <a:cs typeface="+mj-cs"/>
              </a:rPr>
              <a:t>L </a:t>
            </a:r>
            <a:r>
              <a:rPr lang="en-US" sz="3000" b="1" i="1" dirty="0">
                <a:solidFill>
                  <a:schemeClr val="bg1">
                    <a:lumMod val="85000"/>
                  </a:schemeClr>
                </a:solidFill>
                <a:latin typeface="+mj-lt"/>
                <a:ea typeface="+mj-ea"/>
                <a:cs typeface="+mj-cs"/>
              </a:rPr>
              <a:t>E A D E R S H I P</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FDC54C-83D2-FEA5-99A4-0612965E955C}"/>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L</a:t>
            </a:r>
            <a:r>
              <a:rPr lang="en-US" sz="2200" i="1" dirty="0">
                <a:effectLst/>
              </a:rPr>
              <a:t> - </a:t>
            </a:r>
            <a:r>
              <a:rPr lang="en-US" sz="2200" b="1" i="1" dirty="0">
                <a:effectLst/>
              </a:rPr>
              <a:t>Listening</a:t>
            </a:r>
            <a:r>
              <a:rPr lang="en-US" sz="2200" i="1" dirty="0">
                <a:effectLst/>
              </a:rPr>
              <a:t>: Effective leaders value the input of their team and make a point to actively listen.</a:t>
            </a:r>
          </a:p>
        </p:txBody>
      </p:sp>
      <p:pic>
        <p:nvPicPr>
          <p:cNvPr id="7" name="Picture 2">
            <a:extLst>
              <a:ext uri="{FF2B5EF4-FFF2-40B4-BE49-F238E27FC236}">
                <a16:creationId xmlns:a16="http://schemas.microsoft.com/office/drawing/2014/main" id="{CE1500BA-D4CB-8B81-2927-E0933869D0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16919" b="16315"/>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75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 person walking in an office&#10;&#10;Description automatically generated">
            <a:extLst>
              <a:ext uri="{FF2B5EF4-FFF2-40B4-BE49-F238E27FC236}">
                <a16:creationId xmlns:a16="http://schemas.microsoft.com/office/drawing/2014/main" id="{D2411D2D-0CB7-49BC-1930-446881489C55}"/>
              </a:ext>
            </a:extLst>
          </p:cNvPr>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t="10510" b="22724"/>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820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F9D4F3-ADBF-F3FA-92A9-D2B65AF46C76}"/>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E</a:t>
            </a:r>
            <a:r>
              <a:rPr lang="en-US" sz="2200" i="1" dirty="0">
                <a:effectLst/>
              </a:rPr>
              <a:t>vasion - Avoiding responsibility or not addressing critical issues directly</a:t>
            </a:r>
          </a:p>
        </p:txBody>
      </p:sp>
      <p:sp>
        <p:nvSpPr>
          <p:cNvPr id="5" name="TextBox 4">
            <a:extLst>
              <a:ext uri="{FF2B5EF4-FFF2-40B4-BE49-F238E27FC236}">
                <a16:creationId xmlns:a16="http://schemas.microsoft.com/office/drawing/2014/main" id="{B50A99E5-543B-386B-4EAE-6AAE8F0BE209}"/>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 G E M </a:t>
            </a:r>
            <a:r>
              <a:rPr lang="en-US" sz="2600" b="1" i="1" dirty="0">
                <a:latin typeface="+mj-lt"/>
                <a:ea typeface="+mj-ea"/>
                <a:cs typeface="+mj-cs"/>
              </a:rPr>
              <a:t>E</a:t>
            </a:r>
            <a:r>
              <a:rPr lang="en-US" sz="2600" b="1" i="1" dirty="0">
                <a:solidFill>
                  <a:schemeClr val="bg1">
                    <a:lumMod val="85000"/>
                  </a:schemeClr>
                </a:solidFill>
                <a:latin typeface="+mj-lt"/>
                <a:ea typeface="+mj-ea"/>
                <a:cs typeface="+mj-cs"/>
              </a:rPr>
              <a:t> N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2824474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79D86DE6-5CEA-2128-5355-87078B6CB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12" b="9423"/>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23213C-5684-9B9B-750D-3BD8CC5A51C5}"/>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N</a:t>
            </a:r>
            <a:r>
              <a:rPr lang="en-US" sz="2200" i="1" dirty="0">
                <a:effectLst/>
              </a:rPr>
              <a:t>arrow-mindedness - Not being open to new ideas or diverse perspectives</a:t>
            </a:r>
          </a:p>
        </p:txBody>
      </p:sp>
      <p:sp>
        <p:nvSpPr>
          <p:cNvPr id="6" name="TextBox 5">
            <a:extLst>
              <a:ext uri="{FF2B5EF4-FFF2-40B4-BE49-F238E27FC236}">
                <a16:creationId xmlns:a16="http://schemas.microsoft.com/office/drawing/2014/main" id="{558864F5-7514-905C-27A5-50FA7F76C48B}"/>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 G E M E </a:t>
            </a:r>
            <a:r>
              <a:rPr lang="en-US" sz="2600" b="1" i="1" dirty="0">
                <a:latin typeface="+mj-lt"/>
                <a:ea typeface="+mj-ea"/>
                <a:cs typeface="+mj-cs"/>
              </a:rPr>
              <a:t>N</a:t>
            </a:r>
            <a:r>
              <a:rPr lang="en-US" sz="2600" b="1" i="1" dirty="0">
                <a:solidFill>
                  <a:schemeClr val="bg1">
                    <a:lumMod val="85000"/>
                  </a:schemeClr>
                </a:solidFill>
                <a:latin typeface="+mj-lt"/>
                <a:ea typeface="+mj-ea"/>
                <a:cs typeface="+mj-cs"/>
              </a:rPr>
              <a:t> T</a:t>
            </a:r>
            <a:endParaRPr lang="en-US" sz="2600" b="1" dirty="0">
              <a:solidFill>
                <a:schemeClr val="bg1">
                  <a:lumMod val="85000"/>
                </a:schemeClr>
              </a:solidFill>
              <a:latin typeface="+mj-lt"/>
              <a:ea typeface="+mj-ea"/>
              <a:cs typeface="+mj-cs"/>
            </a:endParaRPr>
          </a:p>
        </p:txBody>
      </p:sp>
    </p:spTree>
    <p:extLst>
      <p:ext uri="{BB962C8B-B14F-4D97-AF65-F5344CB8AC3E}">
        <p14:creationId xmlns:p14="http://schemas.microsoft.com/office/powerpoint/2010/main" val="218716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 Prompt 1: Capture the exhilarating moment of the &quot;Hamilton&quot; cast taking their final bow on the grand stage of the Etihad Arena in Abu Dhabi. The actors, including Jason Arrow as Alexander Hamilton and Rachelle Ann Go as Eliza Hamilton, are in their vibrant period costumes, their faces glowing with the satisfaction of a performance well-delivered. The stage is bathed in a warm, golden spotlight, highlighting the intricate set design that transports the audience back to the 18th century. The audience is on their feet, their applause a roaring wave of appreciation. The photo should be taken with a Canon EOS 5D Mark IV DSLR camera, EF 50mm f/1.8 STM lens, with a resolution of 30.4 megapixels, ISO sensitivity: 32,000, and a shutter speed of 8000 second. The image should be hyper-realistic, highly detailed, and in high-resolution 16k.">
            <a:extLst>
              <a:ext uri="{FF2B5EF4-FFF2-40B4-BE49-F238E27FC236}">
                <a16:creationId xmlns:a16="http://schemas.microsoft.com/office/drawing/2014/main" id="{AB75F289-3D4F-23F7-6153-D3FFB71C06A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20175" b="13060"/>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24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6BB5FF-5CF6-FC36-D57F-CC1D932EB958}"/>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T</a:t>
            </a:r>
            <a:r>
              <a:rPr lang="en-US" sz="2200" i="1" dirty="0">
                <a:effectLst/>
              </a:rPr>
              <a:t>urbulence - Creating unnecessary drama or frequently changing decisions, leading to instability</a:t>
            </a:r>
          </a:p>
        </p:txBody>
      </p:sp>
      <p:sp>
        <p:nvSpPr>
          <p:cNvPr id="5" name="TextBox 4">
            <a:extLst>
              <a:ext uri="{FF2B5EF4-FFF2-40B4-BE49-F238E27FC236}">
                <a16:creationId xmlns:a16="http://schemas.microsoft.com/office/drawing/2014/main" id="{DD539767-83A2-9DA9-31B4-6175871EDE39}"/>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i="1" dirty="0">
                <a:solidFill>
                  <a:schemeClr val="bg1">
                    <a:lumMod val="85000"/>
                  </a:schemeClr>
                </a:solidFill>
                <a:latin typeface="+mj-lt"/>
                <a:ea typeface="+mj-ea"/>
                <a:cs typeface="+mj-cs"/>
              </a:rPr>
              <a:t>M A N A G E M E N </a:t>
            </a:r>
            <a:r>
              <a:rPr lang="en-US" sz="2600" b="1" i="1" dirty="0">
                <a:latin typeface="+mj-lt"/>
                <a:ea typeface="+mj-ea"/>
                <a:cs typeface="+mj-cs"/>
              </a:rPr>
              <a:t>T</a:t>
            </a:r>
            <a:endParaRPr lang="en-US" sz="2600" b="1" dirty="0">
              <a:latin typeface="+mj-lt"/>
              <a:ea typeface="+mj-ea"/>
              <a:cs typeface="+mj-cs"/>
            </a:endParaRPr>
          </a:p>
        </p:txBody>
      </p:sp>
    </p:spTree>
    <p:extLst>
      <p:ext uri="{BB962C8B-B14F-4D97-AF65-F5344CB8AC3E}">
        <p14:creationId xmlns:p14="http://schemas.microsoft.com/office/powerpoint/2010/main" val="2031976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566d9c20-dc58-47ba-b566-94aaaa5a6798_clean_video_s3_key">
            <a:hlinkClick r:id="" action="ppaction://media"/>
            <a:extLst>
              <a:ext uri="{FF2B5EF4-FFF2-40B4-BE49-F238E27FC236}">
                <a16:creationId xmlns:a16="http://schemas.microsoft.com/office/drawing/2014/main" id="{DD0F9032-9C5F-D72A-1D27-957B45ACA09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5767"/>
          <a:stretch/>
        </p:blipFill>
        <p:spPr>
          <a:xfrm>
            <a:off x="229373" y="2053883"/>
            <a:ext cx="5629236" cy="2370834"/>
          </a:xfrm>
          <a:prstGeom prst="rect">
            <a:avLst/>
          </a:prstGeom>
        </p:spPr>
      </p:pic>
      <p:cxnSp>
        <p:nvCxnSpPr>
          <p:cNvPr id="19" name="Straight Connector 18">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AC8D6E"/>
            </a:solidFill>
          </a:ln>
        </p:spPr>
        <p:style>
          <a:lnRef idx="1">
            <a:schemeClr val="accent1"/>
          </a:lnRef>
          <a:fillRef idx="0">
            <a:schemeClr val="accent1"/>
          </a:fillRef>
          <a:effectRef idx="0">
            <a:schemeClr val="accent1"/>
          </a:effectRef>
          <a:fontRef idx="minor">
            <a:schemeClr val="tx1"/>
          </a:fontRef>
        </p:style>
      </p:cxnSp>
      <p:pic>
        <p:nvPicPr>
          <p:cNvPr id="3" name="9b6b255c-a2ea-4a16-b7db-5dacf4032916_clean_video_s3_key">
            <a:hlinkClick r:id="" action="ppaction://media"/>
            <a:extLst>
              <a:ext uri="{FF2B5EF4-FFF2-40B4-BE49-F238E27FC236}">
                <a16:creationId xmlns:a16="http://schemas.microsoft.com/office/drawing/2014/main" id="{26EEE63A-38E4-7C3A-E74D-18425B14C40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b="15656"/>
          <a:stretch/>
        </p:blipFill>
        <p:spPr>
          <a:xfrm>
            <a:off x="6343240" y="2053883"/>
            <a:ext cx="5617459" cy="2368992"/>
          </a:xfrm>
          <a:prstGeom prst="rect">
            <a:avLst/>
          </a:prstGeom>
        </p:spPr>
      </p:pic>
    </p:spTree>
    <p:extLst>
      <p:ext uri="{BB962C8B-B14F-4D97-AF65-F5344CB8AC3E}">
        <p14:creationId xmlns:p14="http://schemas.microsoft.com/office/powerpoint/2010/main" val="135088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DE5151E6-57AD-1B59-28F7-324BB8FD413F}"/>
              </a:ext>
            </a:extLst>
          </p:cNvPr>
          <p:cNvPicPr>
            <a:picLocks noChangeAspect="1" noChangeArrowheads="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t="5214" b="28021"/>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05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402A48-414E-8B8F-16BC-16AD502E9724}"/>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E</a:t>
            </a:r>
            <a:r>
              <a:rPr lang="en-US" sz="2200" i="1" dirty="0">
                <a:effectLst/>
              </a:rPr>
              <a:t> - </a:t>
            </a:r>
            <a:r>
              <a:rPr lang="en-US" sz="2200" b="1" i="1" dirty="0">
                <a:effectLst/>
              </a:rPr>
              <a:t>Empathy</a:t>
            </a:r>
            <a:r>
              <a:rPr lang="en-US" sz="2200" i="1" dirty="0">
                <a:effectLst/>
              </a:rPr>
              <a:t>: It allows leaders to understand and connect with their team on a deeper level.</a:t>
            </a:r>
          </a:p>
        </p:txBody>
      </p:sp>
      <p:sp>
        <p:nvSpPr>
          <p:cNvPr id="7" name="TextBox 6">
            <a:extLst>
              <a:ext uri="{FF2B5EF4-FFF2-40B4-BE49-F238E27FC236}">
                <a16:creationId xmlns:a16="http://schemas.microsoft.com/office/drawing/2014/main" id="{0972ED31-4BFC-BCB2-189B-B938B63FBB8D}"/>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a:t>
            </a:r>
            <a:r>
              <a:rPr lang="en-US" sz="3000" b="1" i="1" dirty="0">
                <a:latin typeface="+mj-lt"/>
                <a:ea typeface="+mj-ea"/>
                <a:cs typeface="+mj-cs"/>
              </a:rPr>
              <a:t>E</a:t>
            </a:r>
            <a:r>
              <a:rPr lang="en-US" sz="3000" b="1" i="1" dirty="0">
                <a:solidFill>
                  <a:schemeClr val="bg1">
                    <a:lumMod val="85000"/>
                  </a:schemeClr>
                </a:solidFill>
                <a:latin typeface="+mj-lt"/>
                <a:ea typeface="+mj-ea"/>
                <a:cs typeface="+mj-cs"/>
              </a:rPr>
              <a:t> A D E R S H I P</a:t>
            </a:r>
          </a:p>
        </p:txBody>
      </p:sp>
    </p:spTree>
    <p:extLst>
      <p:ext uri="{BB962C8B-B14F-4D97-AF65-F5344CB8AC3E}">
        <p14:creationId xmlns:p14="http://schemas.microsoft.com/office/powerpoint/2010/main" val="2257764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76BEBC2-16D2-98DF-8FFD-B00DD3AB4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17" b="11318"/>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AEA709-0246-0622-F896-8EF3742DDF75}"/>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A</a:t>
            </a:r>
            <a:r>
              <a:rPr lang="en-US" sz="2200" i="1" dirty="0">
                <a:effectLst/>
              </a:rPr>
              <a:t> - </a:t>
            </a:r>
            <a:r>
              <a:rPr lang="en-US" sz="2200" b="1" i="1" dirty="0">
                <a:effectLst/>
              </a:rPr>
              <a:t>Ambition</a:t>
            </a:r>
            <a:r>
              <a:rPr lang="en-US" sz="2200" i="1" dirty="0">
                <a:effectLst/>
              </a:rPr>
              <a:t>: Aspiring to achieve great things and motivating others to do the same</a:t>
            </a:r>
          </a:p>
        </p:txBody>
      </p:sp>
      <p:sp>
        <p:nvSpPr>
          <p:cNvPr id="2" name="TextBox 1">
            <a:extLst>
              <a:ext uri="{FF2B5EF4-FFF2-40B4-BE49-F238E27FC236}">
                <a16:creationId xmlns:a16="http://schemas.microsoft.com/office/drawing/2014/main" id="{21B86204-5E40-A805-6331-19E69FC79E24}"/>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t>
            </a:r>
            <a:r>
              <a:rPr lang="en-US" sz="3000" b="1" i="1" dirty="0">
                <a:latin typeface="+mj-lt"/>
                <a:ea typeface="+mj-ea"/>
                <a:cs typeface="+mj-cs"/>
              </a:rPr>
              <a:t>A</a:t>
            </a:r>
            <a:r>
              <a:rPr lang="en-US" sz="3000" b="1" i="1" dirty="0">
                <a:solidFill>
                  <a:schemeClr val="bg1">
                    <a:lumMod val="85000"/>
                  </a:schemeClr>
                </a:solidFill>
                <a:latin typeface="+mj-lt"/>
                <a:ea typeface="+mj-ea"/>
                <a:cs typeface="+mj-cs"/>
              </a:rPr>
              <a:t> D E R S H I P</a:t>
            </a:r>
          </a:p>
        </p:txBody>
      </p:sp>
    </p:spTree>
    <p:extLst>
      <p:ext uri="{BB962C8B-B14F-4D97-AF65-F5344CB8AC3E}">
        <p14:creationId xmlns:p14="http://schemas.microsoft.com/office/powerpoint/2010/main" val="147718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confident business leader standing at the helm of a boardroom table, decisively pointing towards a chart showcasing upward growth. Medium: Photography. Style: Corporate and professional, reminiscent of a Forbes magazine cover. Lighting: Soft overhead lighting with a slight spotlight on the leader. Colors: Neutral tones with pops of blue and gold. Composition: Canon EOS-1D X Mark III DSLR camera, EF 24-70mm f/2.8L II USM lens, Resolution: 20.1 megapixels, ISO sensitivity: 100, Shutter speed: 1/200 second, depth-of-field focus on the leader with a blurred background.">
            <a:extLst>
              <a:ext uri="{FF2B5EF4-FFF2-40B4-BE49-F238E27FC236}">
                <a16:creationId xmlns:a16="http://schemas.microsoft.com/office/drawing/2014/main" id="{EAAC4D43-54B4-943F-A11E-C1575B3730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25988" b="7247"/>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F9AE50-5E9F-78A5-F6DC-BF169DEF01C3}"/>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D</a:t>
            </a:r>
            <a:r>
              <a:rPr lang="en-US" sz="2200" i="1" dirty="0">
                <a:effectLst/>
              </a:rPr>
              <a:t> - </a:t>
            </a:r>
            <a:r>
              <a:rPr lang="en-US" sz="2200" b="1" i="1" dirty="0">
                <a:effectLst/>
              </a:rPr>
              <a:t>Decisiveness</a:t>
            </a:r>
            <a:r>
              <a:rPr lang="en-US" sz="2200" i="1" dirty="0">
                <a:effectLst/>
              </a:rPr>
              <a:t>: Making decisions promptly and efficiently to move projects forward.</a:t>
            </a:r>
          </a:p>
        </p:txBody>
      </p:sp>
      <p:sp>
        <p:nvSpPr>
          <p:cNvPr id="6" name="TextBox 5">
            <a:extLst>
              <a:ext uri="{FF2B5EF4-FFF2-40B4-BE49-F238E27FC236}">
                <a16:creationId xmlns:a16="http://schemas.microsoft.com/office/drawing/2014/main" id="{E94E9E62-1AAF-6813-9B66-A32C50F5AAAD}"/>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a:t>
            </a:r>
            <a:r>
              <a:rPr lang="en-US" sz="3000" b="1" i="1" dirty="0">
                <a:latin typeface="+mj-lt"/>
                <a:ea typeface="+mj-ea"/>
                <a:cs typeface="+mj-cs"/>
              </a:rPr>
              <a:t>D </a:t>
            </a:r>
            <a:r>
              <a:rPr lang="en-US" sz="3000" b="1" i="1" dirty="0">
                <a:solidFill>
                  <a:schemeClr val="bg1">
                    <a:lumMod val="85000"/>
                  </a:schemeClr>
                </a:solidFill>
                <a:latin typeface="+mj-lt"/>
                <a:ea typeface="+mj-ea"/>
                <a:cs typeface="+mj-cs"/>
              </a:rPr>
              <a:t>E R S H I P</a:t>
            </a:r>
          </a:p>
        </p:txBody>
      </p:sp>
    </p:spTree>
    <p:extLst>
      <p:ext uri="{BB962C8B-B14F-4D97-AF65-F5344CB8AC3E}">
        <p14:creationId xmlns:p14="http://schemas.microsoft.com/office/powerpoint/2010/main" val="2299964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photograph of business hands shaking">
            <a:extLst>
              <a:ext uri="{FF2B5EF4-FFF2-40B4-BE49-F238E27FC236}">
                <a16:creationId xmlns:a16="http://schemas.microsoft.com/office/drawing/2014/main" id="{9AEFE870-59A6-760D-8AD2-27697172A0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90" b="32021"/>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33F8B5-E5A2-C0C6-6942-4F029ED8A488}"/>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E</a:t>
            </a:r>
            <a:r>
              <a:rPr lang="en-US" sz="2200" i="1" dirty="0">
                <a:effectLst/>
              </a:rPr>
              <a:t> - </a:t>
            </a:r>
            <a:r>
              <a:rPr lang="en-US" sz="2200" b="1" i="1" dirty="0">
                <a:effectLst/>
              </a:rPr>
              <a:t>Empowerment</a:t>
            </a:r>
            <a:r>
              <a:rPr lang="en-US" sz="2200" i="1" dirty="0">
                <a:effectLst/>
              </a:rPr>
              <a:t>: Leaders empower others, giving them the confidence and resources to excel.</a:t>
            </a:r>
          </a:p>
        </p:txBody>
      </p:sp>
      <p:sp>
        <p:nvSpPr>
          <p:cNvPr id="6" name="TextBox 5">
            <a:extLst>
              <a:ext uri="{FF2B5EF4-FFF2-40B4-BE49-F238E27FC236}">
                <a16:creationId xmlns:a16="http://schemas.microsoft.com/office/drawing/2014/main" id="{3111FE7E-78CC-9795-2328-5C7712AAF1AF}"/>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D </a:t>
            </a:r>
            <a:r>
              <a:rPr lang="en-US" sz="3000" b="1" i="1" dirty="0">
                <a:latin typeface="+mj-lt"/>
                <a:ea typeface="+mj-ea"/>
                <a:cs typeface="+mj-cs"/>
              </a:rPr>
              <a:t>E</a:t>
            </a:r>
            <a:r>
              <a:rPr lang="en-US" sz="3000" b="1" i="1" dirty="0">
                <a:solidFill>
                  <a:schemeClr val="bg1">
                    <a:lumMod val="85000"/>
                  </a:schemeClr>
                </a:solidFill>
                <a:latin typeface="+mj-lt"/>
                <a:ea typeface="+mj-ea"/>
                <a:cs typeface="+mj-cs"/>
              </a:rPr>
              <a:t> R S H I P</a:t>
            </a:r>
          </a:p>
        </p:txBody>
      </p:sp>
    </p:spTree>
    <p:extLst>
      <p:ext uri="{BB962C8B-B14F-4D97-AF65-F5344CB8AC3E}">
        <p14:creationId xmlns:p14="http://schemas.microsoft.com/office/powerpoint/2010/main" val="239952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6A869DA2-8217-9456-19A3-5273409FA180}"/>
              </a:ext>
            </a:extLst>
          </p:cNvPr>
          <p:cNvPicPr>
            <a:picLocks noChangeAspect="1" noChangeArrowheads="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artisticPencilSketch/>
                    </a14:imgEffect>
                    <a14:imgEffect>
                      <a14:brightnessContrast contrast="40000"/>
                    </a14:imgEffect>
                  </a14:imgLayer>
                </a14:imgProps>
              </a:ext>
              <a:ext uri="{28A0092B-C50C-407E-A947-70E740481C1C}">
                <a14:useLocalDpi xmlns:a14="http://schemas.microsoft.com/office/drawing/2010/main" val="0"/>
              </a:ext>
            </a:extLst>
          </a:blip>
          <a:srcRect t="9251" b="23983"/>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057D2B-DF22-B7C3-26E9-EAA3B011408B}"/>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R</a:t>
            </a:r>
            <a:r>
              <a:rPr lang="en-US" sz="2200" i="1" dirty="0">
                <a:effectLst/>
              </a:rPr>
              <a:t> - </a:t>
            </a:r>
            <a:r>
              <a:rPr lang="en-US" sz="2200" b="1" i="1" dirty="0">
                <a:effectLst/>
              </a:rPr>
              <a:t>Relationship-building</a:t>
            </a:r>
            <a:r>
              <a:rPr lang="en-US" sz="2200" i="1" dirty="0">
                <a:effectLst/>
              </a:rPr>
              <a:t>: Investing time in building and nurturing positive relationships with team members</a:t>
            </a:r>
          </a:p>
        </p:txBody>
      </p:sp>
      <p:sp>
        <p:nvSpPr>
          <p:cNvPr id="6" name="TextBox 5">
            <a:extLst>
              <a:ext uri="{FF2B5EF4-FFF2-40B4-BE49-F238E27FC236}">
                <a16:creationId xmlns:a16="http://schemas.microsoft.com/office/drawing/2014/main" id="{4B286A40-FBCA-0688-58E5-C2965D8BDE12}"/>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D E </a:t>
            </a:r>
            <a:r>
              <a:rPr lang="en-US" sz="3000" b="1" i="1" dirty="0">
                <a:latin typeface="+mj-lt"/>
                <a:ea typeface="+mj-ea"/>
                <a:cs typeface="+mj-cs"/>
              </a:rPr>
              <a:t>R</a:t>
            </a:r>
            <a:r>
              <a:rPr lang="en-US" sz="3000" b="1" i="1" dirty="0">
                <a:solidFill>
                  <a:schemeClr val="bg1">
                    <a:lumMod val="85000"/>
                  </a:schemeClr>
                </a:solidFill>
                <a:latin typeface="+mj-lt"/>
                <a:ea typeface="+mj-ea"/>
                <a:cs typeface="+mj-cs"/>
              </a:rPr>
              <a:t> S H I P</a:t>
            </a:r>
          </a:p>
        </p:txBody>
      </p:sp>
    </p:spTree>
    <p:extLst>
      <p:ext uri="{BB962C8B-B14F-4D97-AF65-F5344CB8AC3E}">
        <p14:creationId xmlns:p14="http://schemas.microsoft.com/office/powerpoint/2010/main" val="45844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oised leader standing confidently in a modern office setting, reflecting upon a mirror that showcases both their strengths and areas of improvement. Medium: Photography. Style: Hyper-realistic, inspired by the works of Annie Leibovitz. Lighting: Soft ambient lighting with a hint of backlight to emphasize the reflection. Colors: Neutral tones with pops of vibrant colors representing strengths. Composition: Canon EOS-1D X Mark III DSLR camera, EF 35mm f/1.4L II USM lens, Resolution: 20.1 megapixels, ISO sensitivity: 100, Shutter speed: 1/125 second, f/5.6, depth-of-field focus on the leader with a blurred background.">
            <a:extLst>
              <a:ext uri="{FF2B5EF4-FFF2-40B4-BE49-F238E27FC236}">
                <a16:creationId xmlns:a16="http://schemas.microsoft.com/office/drawing/2014/main" id="{76DF7F91-15E8-F24F-2C52-857B6914AC4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4528" b="18706"/>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ACDA57-094E-6BC6-A34E-071F79C8AE40}"/>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S</a:t>
            </a:r>
            <a:r>
              <a:rPr lang="en-US" sz="2200" i="1" dirty="0">
                <a:effectLst/>
              </a:rPr>
              <a:t> - </a:t>
            </a:r>
            <a:r>
              <a:rPr lang="en-US" sz="2200" b="1" i="1" dirty="0">
                <a:effectLst/>
              </a:rPr>
              <a:t>Self-awareness</a:t>
            </a:r>
            <a:r>
              <a:rPr lang="en-US" sz="2200" i="1" dirty="0">
                <a:effectLst/>
              </a:rPr>
              <a:t>: Recognizing strengths and working on weaknesses is vital for leadership growth.</a:t>
            </a:r>
          </a:p>
        </p:txBody>
      </p:sp>
      <p:sp>
        <p:nvSpPr>
          <p:cNvPr id="6" name="TextBox 5">
            <a:extLst>
              <a:ext uri="{FF2B5EF4-FFF2-40B4-BE49-F238E27FC236}">
                <a16:creationId xmlns:a16="http://schemas.microsoft.com/office/drawing/2014/main" id="{4825C625-90C4-CDB1-C000-83006C0EF9DE}"/>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D E R </a:t>
            </a:r>
            <a:r>
              <a:rPr lang="en-US" sz="3000" b="1" i="1" dirty="0">
                <a:latin typeface="+mj-lt"/>
                <a:ea typeface="+mj-ea"/>
                <a:cs typeface="+mj-cs"/>
              </a:rPr>
              <a:t>S</a:t>
            </a:r>
            <a:r>
              <a:rPr lang="en-US" sz="3000" b="1" i="1" dirty="0">
                <a:solidFill>
                  <a:schemeClr val="bg1">
                    <a:lumMod val="85000"/>
                  </a:schemeClr>
                </a:solidFill>
                <a:latin typeface="+mj-lt"/>
                <a:ea typeface="+mj-ea"/>
                <a:cs typeface="+mj-cs"/>
              </a:rPr>
              <a:t> H I P</a:t>
            </a:r>
          </a:p>
        </p:txBody>
      </p:sp>
    </p:spTree>
    <p:extLst>
      <p:ext uri="{BB962C8B-B14F-4D97-AF65-F5344CB8AC3E}">
        <p14:creationId xmlns:p14="http://schemas.microsoft.com/office/powerpoint/2010/main" val="43295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roundtable discussion, where a leader is actively listening to team members. Medium: Photography. Style: Reminiscent of Annie Leibovitz's portraits of influential figures. Lighting: Overhead soft lighting, highlighting the leader's attentive posture. Colors: Warm earthy tones, emphasizing the collaborative atmosphere. Composition: Captured with a Nikon Z7 II, NIKKOR Z 50mm f/1.8 S lens, Resolution 45.7 megapixels, ISO sensitivity: 200, Shutter speed 1/80 second, framing the leader slightly off-center to emphasize the collective nature of the discussion.">
            <a:extLst>
              <a:ext uri="{FF2B5EF4-FFF2-40B4-BE49-F238E27FC236}">
                <a16:creationId xmlns:a16="http://schemas.microsoft.com/office/drawing/2014/main" id="{F665AFA6-3284-F38B-89BD-155765D5AB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FilmGrain/>
                    </a14:imgEffect>
                    <a14:imgEffect>
                      <a14:brightnessContrast bright="40000" contrast="-40000"/>
                    </a14:imgEffect>
                  </a14:imgLayer>
                </a14:imgProps>
              </a:ext>
              <a:ext uri="{28A0092B-C50C-407E-A947-70E740481C1C}">
                <a14:useLocalDpi xmlns:a14="http://schemas.microsoft.com/office/drawing/2010/main" val="0"/>
              </a:ext>
            </a:extLst>
          </a:blip>
          <a:srcRect t="18008" b="15227"/>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57FDEB-6E9B-D544-4B40-52E8E238B879}"/>
              </a:ext>
            </a:extLst>
          </p:cNvPr>
          <p:cNvSpPr txBox="1"/>
          <p:nvPr/>
        </p:nvSpPr>
        <p:spPr>
          <a:xfrm>
            <a:off x="4654294" y="4777739"/>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b="1" i="1" dirty="0">
                <a:effectLst/>
              </a:rPr>
              <a:t>H</a:t>
            </a:r>
            <a:r>
              <a:rPr lang="en-US" sz="2200" i="1" dirty="0">
                <a:effectLst/>
              </a:rPr>
              <a:t> - </a:t>
            </a:r>
            <a:r>
              <a:rPr lang="en-US" sz="2200" b="1" i="1" dirty="0">
                <a:effectLst/>
              </a:rPr>
              <a:t>Humility</a:t>
            </a:r>
            <a:r>
              <a:rPr lang="en-US" sz="2200" i="1" dirty="0">
                <a:effectLst/>
              </a:rPr>
              <a:t>: Acknowledging that they don't have all the answers and valuing the expertise of others</a:t>
            </a:r>
          </a:p>
        </p:txBody>
      </p:sp>
      <p:sp>
        <p:nvSpPr>
          <p:cNvPr id="9" name="TextBox 8">
            <a:extLst>
              <a:ext uri="{FF2B5EF4-FFF2-40B4-BE49-F238E27FC236}">
                <a16:creationId xmlns:a16="http://schemas.microsoft.com/office/drawing/2014/main" id="{C5E54335-2955-E1E4-A158-463D2EB4D32E}"/>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b="1" i="1" dirty="0">
                <a:solidFill>
                  <a:schemeClr val="bg1">
                    <a:lumMod val="85000"/>
                  </a:schemeClr>
                </a:solidFill>
                <a:latin typeface="+mj-lt"/>
                <a:ea typeface="+mj-ea"/>
                <a:cs typeface="+mj-cs"/>
              </a:rPr>
              <a:t>L E A D E R S </a:t>
            </a:r>
            <a:r>
              <a:rPr lang="en-US" sz="3000" b="1" i="1" dirty="0">
                <a:latin typeface="+mj-lt"/>
                <a:ea typeface="+mj-ea"/>
                <a:cs typeface="+mj-cs"/>
              </a:rPr>
              <a:t>H</a:t>
            </a:r>
            <a:r>
              <a:rPr lang="en-US" sz="3000" b="1" i="1" dirty="0">
                <a:solidFill>
                  <a:schemeClr val="bg1">
                    <a:lumMod val="85000"/>
                  </a:schemeClr>
                </a:solidFill>
                <a:latin typeface="+mj-lt"/>
                <a:ea typeface="+mj-ea"/>
                <a:cs typeface="+mj-cs"/>
              </a:rPr>
              <a:t> I P</a:t>
            </a:r>
          </a:p>
        </p:txBody>
      </p:sp>
    </p:spTree>
    <p:extLst>
      <p:ext uri="{BB962C8B-B14F-4D97-AF65-F5344CB8AC3E}">
        <p14:creationId xmlns:p14="http://schemas.microsoft.com/office/powerpoint/2010/main" val="4202122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538</Words>
  <Application>Microsoft Macintosh PowerPoint</Application>
  <PresentationFormat>Widescreen</PresentationFormat>
  <Paragraphs>42</Paragraphs>
  <Slides>23</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Bozhi Tian</dc:creator>
  <cp:lastModifiedBy>Bozhi Tian</cp:lastModifiedBy>
  <cp:revision>45</cp:revision>
  <dcterms:created xsi:type="dcterms:W3CDTF">2023-09-25T02:11:22Z</dcterms:created>
  <dcterms:modified xsi:type="dcterms:W3CDTF">2023-09-26T19:41:15Z</dcterms:modified>
</cp:coreProperties>
</file>